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61" r:id="rId6"/>
    <p:sldId id="262" r:id="rId7"/>
    <p:sldId id="263" r:id="rId8"/>
    <p:sldId id="279" r:id="rId9"/>
    <p:sldId id="265" r:id="rId10"/>
    <p:sldId id="280" r:id="rId11"/>
    <p:sldId id="281" r:id="rId12"/>
    <p:sldId id="268" r:id="rId13"/>
    <p:sldId id="282" r:id="rId14"/>
    <p:sldId id="270" r:id="rId15"/>
    <p:sldId id="283" r:id="rId16"/>
    <p:sldId id="272" r:id="rId17"/>
    <p:sldId id="284" r:id="rId18"/>
    <p:sldId id="274" r:id="rId19"/>
    <p:sldId id="275" r:id="rId20"/>
    <p:sldId id="276" r:id="rId21"/>
    <p:sldId id="285" r:id="rId22"/>
    <p:sldId id="278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NULL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谢谢观看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章节页的标题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</a:t>
            </a:r>
            <a:r>
              <a:rPr lang="en-US" altLang="zh-CN" smtClean="0">
                <a:latin typeface="MiSans Normal" panose="00000500000000000000" charset="-122"/>
                <a:ea typeface="MiSans Normal" panose="00000500000000000000" charset="-122"/>
              </a:rPr>
              <a:t>1</a:t>
            </a:r>
            <a:endParaRPr lang="en-US" altLang="zh-CN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1015999" y="201294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016000" y="2520950"/>
            <a:ext cx="9410700" cy="248920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科技风年终总结汇报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0"/>
            </p:custDataLst>
          </p:nvPr>
        </p:nvSpPr>
        <p:spPr>
          <a:xfrm>
            <a:off x="1015999" y="518794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</a:t>
            </a:r>
            <a:r>
              <a:rPr lang="en-US" altLang="zh-CN" smtClean="0"/>
              <a:t>1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win10/AppData/Local/Temp/figmazip/slide_935eabbb91aa80f5\datas\氛围图-12001&amp;66983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09603" y="276605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0 h 3352800"/>
              <a:gd name="connisteX1" fmla="*/ 3454400 w 3454400"/>
              <a:gd name="connsiteY1" fmla="*/ 0 h 3352800"/>
              <a:gd name="connisteX2" fmla="*/ 3454400 w 3454400"/>
              <a:gd name="connsiteY2" fmla="*/ 3352800 h 3352800"/>
              <a:gd name="connisteX3" fmla="*/ 0 w 3454400"/>
              <a:gd name="connsiteY3" fmla="*/ 3352800 h 3352800"/>
              <a:gd name="connisteX4" fmla="*/ 0 w 3454400"/>
              <a:gd name="connsiteY4" fmla="*/ 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3352800">
                <a:moveTo>
                  <a:pt x="0" y="0"/>
                </a:moveTo>
                <a:lnTo>
                  <a:pt x="3454400" y="0"/>
                </a:lnTo>
                <a:lnTo>
                  <a:pt x="34544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727200"/>
            <a:ext cx="3454400" cy="4318000"/>
          </a:xfrm>
          <a:custGeom>
            <a:avLst/>
            <a:gdLst>
              <a:gd name="connisteX0" fmla="*/ 0 w 3454400"/>
              <a:gd name="connsiteY0" fmla="*/ 0 h 4318000"/>
              <a:gd name="connisteX1" fmla="*/ 3454400 w 3454400"/>
              <a:gd name="connsiteY1" fmla="*/ 0 h 4318000"/>
              <a:gd name="connisteX2" fmla="*/ 3454400 w 3454400"/>
              <a:gd name="connsiteY2" fmla="*/ 4318000 h 4318000"/>
              <a:gd name="connisteX3" fmla="*/ 0 w 3454400"/>
              <a:gd name="connsiteY3" fmla="*/ 4318000 h 4318000"/>
              <a:gd name="connisteX4" fmla="*/ 0 w 3454400"/>
              <a:gd name="connsiteY4" fmla="*/ 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318000">
                <a:moveTo>
                  <a:pt x="0" y="0"/>
                </a:moveTo>
                <a:lnTo>
                  <a:pt x="3454400" y="0"/>
                </a:lnTo>
                <a:lnTo>
                  <a:pt x="34544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1727200"/>
            <a:ext cx="3454400" cy="4318000"/>
          </a:xfrm>
          <a:custGeom>
            <a:avLst/>
            <a:gdLst>
              <a:gd name="connisteX0" fmla="*/ 0 w 3454400"/>
              <a:gd name="connsiteY0" fmla="*/ 0 h 4318000"/>
              <a:gd name="connisteX1" fmla="*/ 3454400 w 3454400"/>
              <a:gd name="connsiteY1" fmla="*/ 0 h 4318000"/>
              <a:gd name="connisteX2" fmla="*/ 3454400 w 3454400"/>
              <a:gd name="connsiteY2" fmla="*/ 4318000 h 4318000"/>
              <a:gd name="connisteX3" fmla="*/ 0 w 3454400"/>
              <a:gd name="connsiteY3" fmla="*/ 4318000 h 4318000"/>
              <a:gd name="connisteX4" fmla="*/ 0 w 3454400"/>
              <a:gd name="connsiteY4" fmla="*/ 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318000">
                <a:moveTo>
                  <a:pt x="0" y="0"/>
                </a:moveTo>
                <a:lnTo>
                  <a:pt x="3454400" y="0"/>
                </a:lnTo>
                <a:lnTo>
                  <a:pt x="34544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1727200"/>
            <a:ext cx="3454400" cy="4318000"/>
          </a:xfrm>
          <a:custGeom>
            <a:avLst/>
            <a:gdLst>
              <a:gd name="connisteX0" fmla="*/ 0 w 3454400"/>
              <a:gd name="connsiteY0" fmla="*/ 0 h 4318000"/>
              <a:gd name="connisteX1" fmla="*/ 3454400 w 3454400"/>
              <a:gd name="connsiteY1" fmla="*/ 0 h 4318000"/>
              <a:gd name="connisteX2" fmla="*/ 3454400 w 3454400"/>
              <a:gd name="connsiteY2" fmla="*/ 4318000 h 4318000"/>
              <a:gd name="connisteX3" fmla="*/ 0 w 3454400"/>
              <a:gd name="connsiteY3" fmla="*/ 4318000 h 4318000"/>
              <a:gd name="connisteX4" fmla="*/ 0 w 3454400"/>
              <a:gd name="connsiteY4" fmla="*/ 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318000">
                <a:moveTo>
                  <a:pt x="0" y="0"/>
                </a:moveTo>
                <a:lnTo>
                  <a:pt x="3454400" y="0"/>
                </a:lnTo>
                <a:lnTo>
                  <a:pt x="3454400" y="4318000"/>
                </a:lnTo>
                <a:lnTo>
                  <a:pt x="0" y="431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0 h 1879600"/>
              <a:gd name="connisteX1" fmla="*/ 10972800 w 10972800"/>
              <a:gd name="connsiteY1" fmla="*/ 0 h 1879600"/>
              <a:gd name="connisteX2" fmla="*/ 10972800 w 10972800"/>
              <a:gd name="connsiteY2" fmla="*/ 1879600 h 1879600"/>
              <a:gd name="connisteX3" fmla="*/ 0 w 10972800"/>
              <a:gd name="connsiteY3" fmla="*/ 1879600 h 1879600"/>
              <a:gd name="connisteX4" fmla="*/ 0 w 10972800"/>
              <a:gd name="connsiteY4" fmla="*/ 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879600">
                <a:moveTo>
                  <a:pt x="0" y="0"/>
                </a:moveTo>
                <a:lnTo>
                  <a:pt x="10972800" y="0"/>
                </a:lnTo>
                <a:lnTo>
                  <a:pt x="10972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197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502400" y="1892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502400" y="24511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4069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49657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0 h 2032000"/>
              <a:gd name="connisteX1" fmla="*/ 10972800 w 10972800"/>
              <a:gd name="connsiteY1" fmla="*/ 0 h 2032000"/>
              <a:gd name="connisteX2" fmla="*/ 10972800 w 10972800"/>
              <a:gd name="connsiteY2" fmla="*/ 2032000 h 2032000"/>
              <a:gd name="connisteX3" fmla="*/ 0 w 10972800"/>
              <a:gd name="connsiteY3" fmla="*/ 2032000 h 2032000"/>
              <a:gd name="connisteX4" fmla="*/ 0 w 10972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032000">
                <a:moveTo>
                  <a:pt x="0" y="0"/>
                </a:moveTo>
                <a:lnTo>
                  <a:pt x="10972800" y="0"/>
                </a:lnTo>
                <a:lnTo>
                  <a:pt x="10972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背景-装饰背景-并列-57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432800 w 8432800"/>
              <a:gd name="connsiteY1" fmla="*/ 0 h 2209800"/>
              <a:gd name="connisteX2" fmla="*/ 8432800 w 8432800"/>
              <a:gd name="connsiteY2" fmla="*/ 2209800 h 2209800"/>
              <a:gd name="connisteX3" fmla="*/ 0 w 8432800"/>
              <a:gd name="connsiteY3" fmla="*/ 2209800 h 2209800"/>
              <a:gd name="connisteX4" fmla="*/ 0 w 8432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8432800" h="2209800">
                <a:moveTo>
                  <a:pt x="0" y="0"/>
                </a:moveTo>
                <a:lnTo>
                  <a:pt x="8432800" y="0"/>
                </a:lnTo>
                <a:lnTo>
                  <a:pt x="8432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540000 w 2540000"/>
              <a:gd name="connsiteY1" fmla="*/ 0 h 2209800"/>
              <a:gd name="connisteX2" fmla="*/ 2540000 w 2540000"/>
              <a:gd name="connsiteY2" fmla="*/ 2209800 h 2209800"/>
              <a:gd name="connisteX3" fmla="*/ 0 w 2540000"/>
              <a:gd name="connsiteY3" fmla="*/ 2209800 h 2209800"/>
              <a:gd name="connisteX4" fmla="*/ 0 w 2540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00" h="2209800">
                <a:moveTo>
                  <a:pt x="0" y="0"/>
                </a:moveTo>
                <a:lnTo>
                  <a:pt x="2540000" y="0"/>
                </a:lnTo>
                <a:lnTo>
                  <a:pt x="2540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20447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603500"/>
            <a:ext cx="782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432800 w 8432800"/>
              <a:gd name="connsiteY1" fmla="*/ 0 h 2209800"/>
              <a:gd name="connisteX2" fmla="*/ 8432800 w 8432800"/>
              <a:gd name="connsiteY2" fmla="*/ 2209800 h 2209800"/>
              <a:gd name="connisteX3" fmla="*/ 0 w 8432800"/>
              <a:gd name="connsiteY3" fmla="*/ 2209800 h 2209800"/>
              <a:gd name="connisteX4" fmla="*/ 0 w 8432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8432800" h="2209800">
                <a:moveTo>
                  <a:pt x="0" y="0"/>
                </a:moveTo>
                <a:lnTo>
                  <a:pt x="8432800" y="0"/>
                </a:lnTo>
                <a:lnTo>
                  <a:pt x="8432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540000 w 2540000"/>
              <a:gd name="connsiteY1" fmla="*/ 0 h 2209800"/>
              <a:gd name="connisteX2" fmla="*/ 2540000 w 2540000"/>
              <a:gd name="connsiteY2" fmla="*/ 2209800 h 2209800"/>
              <a:gd name="connisteX3" fmla="*/ 0 w 2540000"/>
              <a:gd name="connsiteY3" fmla="*/ 2209800 h 2209800"/>
              <a:gd name="connisteX4" fmla="*/ 0 w 2540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00" h="2209800">
                <a:moveTo>
                  <a:pt x="0" y="0"/>
                </a:moveTo>
                <a:lnTo>
                  <a:pt x="2540000" y="0"/>
                </a:lnTo>
                <a:lnTo>
                  <a:pt x="2540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4559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5118100"/>
            <a:ext cx="782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0 h 2235200"/>
              <a:gd name="connisteX1" fmla="*/ 10972800 w 10972800"/>
              <a:gd name="connsiteY1" fmla="*/ 0 h 2235200"/>
              <a:gd name="connisteX2" fmla="*/ 10972800 w 10972800"/>
              <a:gd name="connsiteY2" fmla="*/ 2235200 h 2235200"/>
              <a:gd name="connisteX3" fmla="*/ 0 w 10972800"/>
              <a:gd name="connsiteY3" fmla="*/ 2235200 h 2235200"/>
              <a:gd name="connisteX4" fmla="*/ 0 w 10972800"/>
              <a:gd name="connsiteY4" fmla="*/ 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35200">
                <a:moveTo>
                  <a:pt x="0" y="0"/>
                </a:moveTo>
                <a:lnTo>
                  <a:pt x="10972800" y="0"/>
                </a:lnTo>
                <a:lnTo>
                  <a:pt x="10972800" y="2235200"/>
                </a:lnTo>
                <a:lnTo>
                  <a:pt x="0" y="2235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0 h 2032000"/>
              <a:gd name="connisteX1" fmla="*/ 50800 w 50800"/>
              <a:gd name="connsiteY1" fmla="*/ 0 h 2032000"/>
              <a:gd name="connisteX2" fmla="*/ 50800 w 50800"/>
              <a:gd name="connsiteY2" fmla="*/ 2032000 h 2032000"/>
              <a:gd name="connisteX3" fmla="*/ 0 w 50800"/>
              <a:gd name="connsiteY3" fmla="*/ 2032000 h 2032000"/>
              <a:gd name="connisteX4" fmla="*/ 0 w 50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032000">
                <a:moveTo>
                  <a:pt x="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3528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3528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9916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9916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3528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33528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0 h 2540000"/>
              <a:gd name="connisteX1" fmla="*/ 10972800 w 10972800"/>
              <a:gd name="connsiteY1" fmla="*/ 0 h 2540000"/>
              <a:gd name="connisteX2" fmla="*/ 10972800 w 10972800"/>
              <a:gd name="connsiteY2" fmla="*/ 2540000 h 2540000"/>
              <a:gd name="connisteX3" fmla="*/ 0 w 10972800"/>
              <a:gd name="connsiteY3" fmla="*/ 2540000 h 2540000"/>
              <a:gd name="connisteX4" fmla="*/ 0 w 10972800"/>
              <a:gd name="connsiteY4" fmla="*/ 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540000">
                <a:moveTo>
                  <a:pt x="0" y="0"/>
                </a:moveTo>
                <a:lnTo>
                  <a:pt x="10972800" y="0"/>
                </a:lnTo>
                <a:lnTo>
                  <a:pt x="109728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image" Target="../media/image3.png"/><Relationship Id="rId16" Type="http://schemas.openxmlformats.org/officeDocument/2006/relationships/tags" Target="../tags/tag10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4" Type="http://schemas.openxmlformats.org/officeDocument/2006/relationships/theme" Target="../theme/theme3.xml"/><Relationship Id="rId23" Type="http://schemas.openxmlformats.org/officeDocument/2006/relationships/tags" Target="../tags/tag288.xml"/><Relationship Id="rId22" Type="http://schemas.openxmlformats.org/officeDocument/2006/relationships/tags" Target="../tags/tag287.xml"/><Relationship Id="rId21" Type="http://schemas.openxmlformats.org/officeDocument/2006/relationships/tags" Target="../tags/tag286.xml"/><Relationship Id="rId20" Type="http://schemas.openxmlformats.org/officeDocument/2006/relationships/tags" Target="../tags/tag285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image" Target="../media/image3.png"/><Relationship Id="rId14" Type="http://schemas.openxmlformats.org/officeDocument/2006/relationships/tags" Target="../tags/tag280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6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image" Target="../media/image12.jpeg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377.xml"/><Relationship Id="rId11" Type="http://schemas.openxmlformats.org/officeDocument/2006/relationships/tags" Target="../tags/tag376.xml"/><Relationship Id="rId10" Type="http://schemas.openxmlformats.org/officeDocument/2006/relationships/tags" Target="../tags/tag375.xml"/><Relationship Id="rId1" Type="http://schemas.openxmlformats.org/officeDocument/2006/relationships/tags" Target="../tags/tag36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image" Target="../media/image14.jpeg"/><Relationship Id="rId2" Type="http://schemas.openxmlformats.org/officeDocument/2006/relationships/tags" Target="../tags/tag382.xml"/><Relationship Id="rId11" Type="http://schemas.openxmlformats.org/officeDocument/2006/relationships/slideLayout" Target="../slideLayouts/slideLayout31.xml"/><Relationship Id="rId10" Type="http://schemas.openxmlformats.org/officeDocument/2006/relationships/tags" Target="../tags/tag389.xml"/><Relationship Id="rId1" Type="http://schemas.openxmlformats.org/officeDocument/2006/relationships/tags" Target="../tags/tag38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2" Type="http://schemas.openxmlformats.org/officeDocument/2006/relationships/slideLayout" Target="../slideLayouts/slideLayout30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tags" Target="../tags/tag3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image" Target="../media/image16.jpeg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image" Target="../media/image15.jpeg"/><Relationship Id="rId2" Type="http://schemas.openxmlformats.org/officeDocument/2006/relationships/tags" Target="../tags/tag402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411.xml"/><Relationship Id="rId13" Type="http://schemas.openxmlformats.org/officeDocument/2006/relationships/tags" Target="../tags/tag410.xml"/><Relationship Id="rId12" Type="http://schemas.openxmlformats.org/officeDocument/2006/relationships/tags" Target="../tags/tag409.xml"/><Relationship Id="rId11" Type="http://schemas.openxmlformats.org/officeDocument/2006/relationships/image" Target="../media/image17.jpeg"/><Relationship Id="rId10" Type="http://schemas.openxmlformats.org/officeDocument/2006/relationships/tags" Target="../tags/tag408.xml"/><Relationship Id="rId1" Type="http://schemas.openxmlformats.org/officeDocument/2006/relationships/tags" Target="../tags/tag40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tags" Target="../tags/tag41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tags" Target="../tags/tag42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2" Type="http://schemas.openxmlformats.org/officeDocument/2006/relationships/slideLayout" Target="../slideLayouts/slideLayout27.xml"/><Relationship Id="rId11" Type="http://schemas.openxmlformats.org/officeDocument/2006/relationships/tags" Target="../tags/tag433.xml"/><Relationship Id="rId10" Type="http://schemas.openxmlformats.org/officeDocument/2006/relationships/tags" Target="../tags/tag432.xml"/><Relationship Id="rId1" Type="http://schemas.openxmlformats.org/officeDocument/2006/relationships/tags" Target="../tags/tag42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18.jpe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447.xml"/><Relationship Id="rId16" Type="http://schemas.openxmlformats.org/officeDocument/2006/relationships/tags" Target="../tags/tag446.xml"/><Relationship Id="rId15" Type="http://schemas.openxmlformats.org/officeDocument/2006/relationships/tags" Target="../tags/tag445.xml"/><Relationship Id="rId14" Type="http://schemas.openxmlformats.org/officeDocument/2006/relationships/image" Target="../media/image20.jpeg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6" Type="http://schemas.openxmlformats.org/officeDocument/2006/relationships/slideLayout" Target="../slideLayouts/slideLayout38.xml"/><Relationship Id="rId15" Type="http://schemas.openxmlformats.org/officeDocument/2006/relationships/tags" Target="../tags/tag307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image" Target="../media/image4.jpeg"/><Relationship Id="rId2" Type="http://schemas.openxmlformats.org/officeDocument/2006/relationships/tags" Target="../tags/tag312.xml"/><Relationship Id="rId14" Type="http://schemas.openxmlformats.org/officeDocument/2006/relationships/slideLayout" Target="../slideLayouts/slideLayout37.xml"/><Relationship Id="rId13" Type="http://schemas.openxmlformats.org/officeDocument/2006/relationships/tags" Target="../tags/tag322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tags" Target="../tags/tag3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image" Target="../media/image6.jpeg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image" Target="../media/image5.jpeg"/><Relationship Id="rId2" Type="http://schemas.openxmlformats.org/officeDocument/2006/relationships/tags" Target="../tags/tag324.xml"/><Relationship Id="rId15" Type="http://schemas.openxmlformats.org/officeDocument/2006/relationships/slideLayout" Target="../slideLayouts/slideLayout36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image" Target="../media/image7.jpeg"/><Relationship Id="rId10" Type="http://schemas.openxmlformats.org/officeDocument/2006/relationships/tags" Target="../tags/tag330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image" Target="../media/image8.jpeg"/><Relationship Id="rId2" Type="http://schemas.openxmlformats.org/officeDocument/2006/relationships/tags" Target="../tags/tag338.xml"/><Relationship Id="rId14" Type="http://schemas.openxmlformats.org/officeDocument/2006/relationships/slideLayout" Target="../slideLayouts/slideLayout35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tags" Target="../tags/tag33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image" Target="../media/image9.jpeg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358.xml"/><Relationship Id="rId11" Type="http://schemas.openxmlformats.org/officeDocument/2006/relationships/tags" Target="../tags/tag357.xml"/><Relationship Id="rId10" Type="http://schemas.openxmlformats.org/officeDocument/2006/relationships/tags" Target="../tags/tag356.xml"/><Relationship Id="rId1" Type="http://schemas.openxmlformats.org/officeDocument/2006/relationships/tags" Target="../tags/tag3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image" Target="../media/image11.jpeg"/><Relationship Id="rId2" Type="http://schemas.openxmlformats.org/officeDocument/2006/relationships/tags" Target="../tags/tag360.xml"/><Relationship Id="rId11" Type="http://schemas.openxmlformats.org/officeDocument/2006/relationships/slideLayout" Target="../slideLayouts/slideLayout33.xml"/><Relationship Id="rId10" Type="http://schemas.openxmlformats.org/officeDocument/2006/relationships/tags" Target="../tags/tag367.xml"/><Relationship Id="rId1" Type="http://schemas.openxmlformats.org/officeDocument/2006/relationships/tags" Target="../tags/tag3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2026/01/18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AI工业缺陷检测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汇报人: 下月</a:t>
            </a:r>
            <a:endParaRPr lang="en-US" altLang="zh-CN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数据分析能力强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74f30135-f457-11f0-b9ea-228dae1e41f1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92" r="192"/>
          <a:stretch>
            <a:fillRect/>
          </a:stretch>
        </p:blipFill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多维度数据融合分析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某汽车制造企业采用AI系统整合视觉图像、生产参数等数据，实现缺陷检出率提升23%，误检率降低15%。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74f3021f-f457-11f0-b9ea-228dae1e41f1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54" r="154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实时数据处理与反馈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某电子厂生产线部署AI检测系统，可在0.3秒内完成产品表面缺陷分析并触发警报，生产效率提升18%。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AI工业缺陷检测应用场景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制造业产品检测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753fba73-f457-11f0-80b3-d637e63c687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482" b="7482"/>
          <a:stretch>
            <a:fillRect/>
          </a:stretch>
        </p:blipFill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0 h 1879600"/>
              <a:gd name="connisteX1" fmla="*/ 10972800 w 10972800"/>
              <a:gd name="connsiteY1" fmla="*/ 0 h 1879600"/>
              <a:gd name="connisteX2" fmla="*/ 10972800 w 10972800"/>
              <a:gd name="connsiteY2" fmla="*/ 1879600 h 1879600"/>
              <a:gd name="connisteX3" fmla="*/ 0 w 10972800"/>
              <a:gd name="connsiteY3" fmla="*/ 1879600 h 1879600"/>
              <a:gd name="connisteX4" fmla="*/ 0 w 10972800"/>
              <a:gd name="connsiteY4" fmla="*/ 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879600">
                <a:moveTo>
                  <a:pt x="0" y="0"/>
                </a:moveTo>
                <a:lnTo>
                  <a:pt x="10972800" y="0"/>
                </a:lnTo>
                <a:lnTo>
                  <a:pt x="10972800" y="1879600"/>
                </a:lnTo>
                <a:lnTo>
                  <a:pt x="0" y="187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汽车零部件表面缺陷检测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特斯拉上海工厂采用AI视觉系统，实时检测车身冲压件的划痕、凹陷，检测精度达99.8%，效率较人工提升300%。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Normal" panose="00000500000000000000" charset="-122"/>
                <a:ea typeface="MiSans Normal" panose="00000500000000000000" charset="-122"/>
              </a:rPr>
              <a:t>电子元件焊点质量检测</a:t>
            </a:r>
            <a:endParaRPr lang="zh-CN" altLang="en-US" sz="22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华为东莞工厂引入AI检测设备，对电路板焊点进行三维扫描分析，不良品识别率超99.5%，误判率低于0.3%。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MiSans Normal" panose="00000500000000000000" charset="-122"/>
                <a:ea typeface="MiSans Normal" panose="00000500000000000000" charset="-122"/>
              </a:rPr>
              <a:t>精密仪器尺寸公差检测</a:t>
            </a:r>
            <a:endParaRPr lang="zh-CN" altLang="en-US" sz="22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蔡司与海康威视合作开发AI检测方案，应用于医疗设备零件检测，实现0.001mm级尺寸偏差识别，检测速度提升5倍。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电子芯片缺陷筛查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晶圆表面缺陷检测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台积电采用AI视觉系统，对晶圆表面进行微米级扫描，可识别0.1μm以下划痕、凹陷，检测效率提升300%。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装饰  4"/>
          <p:cNvSpPr>
            <a:spLocks noGrp="1"/>
          </p:cNvSpPr>
          <p:nvPr>
            <p:ph type="body" idx="16393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引脚焊接质量筛查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华为海思生产线应用AI算法，自动识别芯片引脚虚焊、错位，不良品检出率达99.8%，降低人工检测成本60%。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装饰  7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封装气泡缺陷识别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中芯国际引入深度学习模型，通过X射线图像分析封装内部气泡，将传统抽检改为全检，缺陷漏检率降至0.02%。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汽车零部件品质把控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图片占位符 2" descr="759ebab3-f457-11f0-950c-de131dca537f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发动机缸体缺陷检测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某汽车制造商采用AI视觉系统，对发动机缸体进行毫米级裂纹检测，检测效率提升80%，误检率低于0.5%。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6" name="图片占位符 5" descr="759ebadc-f457-11f0-950c-de131dca537f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制动系统零部件表面瑕疵识别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博世集团应用深度学习算法，自动识别制动片表面划痕、凹陷等缺陷，质检速度达传统人工的15倍。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9" name="图片占位符 8" descr="759ebbe4-f457-11f0-950c-de131dca537f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汽车线束端子连接质量检测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特斯拉上海工厂引入AI检测设备，实时监测线束端子压接质量，不良品识别准确率达99.2%，年节约成本超2000万元。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食品包装完整性检测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密封性能缺陷识别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某食品企业采用AI视觉系统，0.5秒内识别包装袋热封处气泡、褶皱等缺陷，检测精度达99.8%，较人工提升3倍效率。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异物杂质穿透检测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联合利华生产线应用AI算法，通过高光谱成像识别金属碎屑、玻璃渣等穿透包装的异物，年减少客诉量62%。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包装破损实时监测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康师傅方便面生产线部署AI检测设备，对运输过程中产生的包装撕裂、凹陷等问题实时报警，不良品率下降75%。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AI工业缺陷检测的未来展望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技术发展趋势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多模态融合检测技术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如商汤科技推出的工业质检方案，融合可见光、红外与X光图像，缺陷识别准确率提升至99.2%，误检率降低30%。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实时边缘计算部署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华为与宁德时代合作，在电池生产线部署边缘AI检测设备，实现毫秒级缺陷响应，质检效率提升40%。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自适应学习模型优化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特斯拉工厂采用动态学习算法，通过每日10万+缺陷样本迭代，模型检测速度提升25%，新缺陷识别率达92%。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市场潜力预测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758b855b-f457-11f0-8263-fe933fac649c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733" b="733"/>
          <a:stretch>
            <a:fillRect/>
          </a:stretch>
        </p:blipFill>
        <p:spPr>
          <a:xfrm>
            <a:off x="914400" y="1828800"/>
            <a:ext cx="2844800" cy="1625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全球市场规模扩张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据Markets and Markets报告，2025年AI工业检测市场规模将达108亿美元，年复合增长率超25%，汽车与电子制造业为主要增长领域。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758b82f0-f457-11f0-8263-fe933fac649c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52" b="152"/>
          <a:stretch>
            <a:fillRect/>
          </a:stretch>
        </p:blipFill>
        <p:spPr>
          <a:xfrm>
            <a:off x="4673600" y="1828800"/>
            <a:ext cx="2844800" cy="1625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新兴行业渗透加速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光伏行业缺陷检测需求激增，隆基绿能应用AI视觉系统后，电池片检测效率提升40%，不良率降低15%。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2" name="图片占位符 11" descr="758b84a5-f457-11f0-8263-fe933fac649c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52" b="152"/>
          <a:stretch>
            <a:fillRect/>
          </a:stretch>
        </p:blipFill>
        <p:spPr>
          <a:xfrm>
            <a:off x="8432800" y="1828800"/>
            <a:ext cx="2844800" cy="1625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区域市场增长分化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亚太地区成为增长引擎，中国AI检测市场规模2023年达18.7亿元，其中长三角地区企业采购占比超60%。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 sz="6300">
                <a:latin typeface="汉仪刚艺体-85W" panose="00020600040101010101" charset="-122"/>
                <a:ea typeface="汉仪刚艺体-85W" panose="00020600040101010101" charset="-122"/>
              </a:rPr>
              <a:t>谢谢</a:t>
            </a:r>
            <a:endParaRPr lang="zh-CN" altLang="en-US" sz="630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AI工业缺陷检测概述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AI工业缺陷检测的优势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AI工业缺陷检测应用场景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AI工业缺陷检测的未来展望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AI工业缺陷检测概述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基本概念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72ea062d-f457-11f0-9b23-725aec03021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950" r="950"/>
          <a:stretch>
            <a:fillRect/>
          </a:stretch>
        </p:blipFill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0 h 2540000"/>
              <a:gd name="connisteX1" fmla="*/ 10972800 w 10972800"/>
              <a:gd name="connsiteY1" fmla="*/ 0 h 2540000"/>
              <a:gd name="connisteX2" fmla="*/ 10972800 w 10972800"/>
              <a:gd name="connsiteY2" fmla="*/ 2540000 h 2540000"/>
              <a:gd name="connisteX3" fmla="*/ 0 w 10972800"/>
              <a:gd name="connsiteY3" fmla="*/ 2540000 h 2540000"/>
              <a:gd name="connisteX4" fmla="*/ 0 w 10972800"/>
              <a:gd name="connsiteY4" fmla="*/ 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540000">
                <a:moveTo>
                  <a:pt x="0" y="0"/>
                </a:moveTo>
                <a:lnTo>
                  <a:pt x="10972800" y="0"/>
                </a:lnTo>
                <a:lnTo>
                  <a:pt x="10972800" y="2540000"/>
                </a:lnTo>
                <a:lnTo>
                  <a:pt x="0" y="2540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定义与目标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AI工业缺陷检测是利用计算机视觉等技术自动识别工业产品缺陷，如半导体晶圆裂痕，目标是提升检测效率与精度。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技术原理框架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通过图像采集设备获取产品图像，经预处理后输入AI模型（如CNN），模型输出缺陷类型与位置，实现自动化检测。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核心应用场景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在汽车制造中，特斯拉用AI检测车身焊接缺陷，较人工检测效率提升300%，缺陷漏检率降低至0.1%以下。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技术原理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75e60d07-f457-11f0-9b23-725aec03021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9" b="79"/>
          <a:stretch>
            <a:fillRect/>
          </a:stretch>
        </p:blipFill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图像采集与预处理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工业相机（如Basler acA2500）拍摄产品表面图像，通过降噪算法（如中值滤波）提升缺陷区域清晰度，某汽车零部件厂应用后检测效率提升30%。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6" name="内容占位符 5" descr="75e60eeb-f457-11f0-9b23-725aec03021a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l="2013" r="2013"/>
          <a:stretch>
            <a:fillRect/>
          </a:stretch>
        </p:blipFill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缺陷特征提取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Normal" panose="00000500000000000000" charset="-122"/>
                <a:ea typeface="MiSans Normal" panose="00000500000000000000" charset="-122"/>
              </a:rPr>
              <a:t>采用卷积神经网络（如ResNet-50）提取纹理、形状等特征，特斯拉电池工厂借此识别极片褶皱缺陷，准确率达99.2%。</a:t>
            </a:r>
            <a:endParaRPr lang="zh-CN" altLang="en-US" sz="14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9" name="内容占位符 8" descr="75e60ef4-f457-11f0-9b23-725aec03021a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t="79" b="79"/>
          <a:stretch>
            <a:fillRect/>
          </a:stretch>
        </p:blipFill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0 h 2209800"/>
              <a:gd name="connisteX1" fmla="*/ 2438400 w 2438400"/>
              <a:gd name="connsiteY1" fmla="*/ 0 h 2209800"/>
              <a:gd name="connisteX2" fmla="*/ 2438400 w 2438400"/>
              <a:gd name="connsiteY2" fmla="*/ 2209800 h 2209800"/>
              <a:gd name="connisteX3" fmla="*/ 0 w 2438400"/>
              <a:gd name="connsiteY3" fmla="*/ 2209800 h 2209800"/>
              <a:gd name="connisteX4" fmla="*/ 0 w 24384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0" h="2209800">
                <a:moveTo>
                  <a:pt x="0" y="0"/>
                </a:moveTo>
                <a:lnTo>
                  <a:pt x="2438400" y="0"/>
                </a:lnTo>
                <a:lnTo>
                  <a:pt x="24384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模型训练与优化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 sz="1400">
                <a:latin typeface="MiSans Normal" panose="00000500000000000000" charset="-122"/>
                <a:ea typeface="MiSans Normal" panose="00000500000000000000" charset="-122"/>
              </a:rPr>
              <a:t>使用标注数据集（如NEU表面缺陷库）训练模型，富士康通过迁移学习将模型部署周期缩短至原有的1/3，适配多类电子产品检测。</a:t>
            </a:r>
            <a:endParaRPr lang="zh-CN" altLang="en-US" sz="140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AI工业缺陷检测的优势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高精准度检测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75835681-f457-11f0-80b3-d637e63c687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165" b="165"/>
          <a:stretch>
            <a:fillRect/>
          </a:stretch>
        </p:blipFill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0 h 2235200"/>
              <a:gd name="connisteX1" fmla="*/ 10972800 w 10972800"/>
              <a:gd name="connsiteY1" fmla="*/ 0 h 2235200"/>
              <a:gd name="connisteX2" fmla="*/ 10972800 w 10972800"/>
              <a:gd name="connsiteY2" fmla="*/ 2235200 h 2235200"/>
              <a:gd name="connisteX3" fmla="*/ 0 w 10972800"/>
              <a:gd name="connsiteY3" fmla="*/ 2235200 h 2235200"/>
              <a:gd name="connisteX4" fmla="*/ 0 w 10972800"/>
              <a:gd name="connsiteY4" fmla="*/ 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35200">
                <a:moveTo>
                  <a:pt x="0" y="0"/>
                </a:moveTo>
                <a:lnTo>
                  <a:pt x="10972800" y="0"/>
                </a:lnTo>
                <a:lnTo>
                  <a:pt x="10972800" y="2235200"/>
                </a:lnTo>
                <a:lnTo>
                  <a:pt x="0" y="2235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微米级缺陷识别能力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某汽车零部件厂商应用AI检测系统，可识别0.02mm细微划痕，较人工检测精度提升300%，降低不良品率至0.05%以下。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复杂缺陷模式匹配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半导体晶圆检测中，AI算法成功匹配98.7%的复杂裂纹组合模式，较传统机器视觉误检率降低82%，获台积电生产线采用。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多材质表面适应性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3C产品外壳检测场景下，AI系统对金属、玻璃、塑料等8种材质表面缺陷识别准确率均超99.2%，实现全品类覆盖检测。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高效快速检测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757642d0-f457-11f0-897c-261388424cd4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107" r="110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540000 w 2540000"/>
              <a:gd name="connsiteY1" fmla="*/ 0 h 2209800"/>
              <a:gd name="connisteX2" fmla="*/ 2540000 w 2540000"/>
              <a:gd name="connsiteY2" fmla="*/ 2209800 h 2209800"/>
              <a:gd name="connisteX3" fmla="*/ 0 w 2540000"/>
              <a:gd name="connsiteY3" fmla="*/ 2209800 h 2209800"/>
              <a:gd name="connisteX4" fmla="*/ 0 w 2540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00" h="2209800">
                <a:moveTo>
                  <a:pt x="0" y="0"/>
                </a:moveTo>
                <a:lnTo>
                  <a:pt x="2540000" y="0"/>
                </a:lnTo>
                <a:lnTo>
                  <a:pt x="2540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实时在线检测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某汽车零部件厂采用AI视觉检测系统，对流水线上的轴承缺陷进行实时检测，每小时可处理10万件，较人工提升50倍效率。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757640f3-f457-11f0-897c-261388424cd4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107" r="1107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540000 w 2540000"/>
              <a:gd name="connsiteY1" fmla="*/ 0 h 2209800"/>
              <a:gd name="connisteX2" fmla="*/ 2540000 w 2540000"/>
              <a:gd name="connsiteY2" fmla="*/ 2209800 h 2209800"/>
              <a:gd name="connisteX3" fmla="*/ 0 w 2540000"/>
              <a:gd name="connsiteY3" fmla="*/ 2209800 h 2209800"/>
              <a:gd name="connisteX4" fmla="*/ 0 w 2540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00" h="2209800">
                <a:moveTo>
                  <a:pt x="0" y="0"/>
                </a:moveTo>
                <a:lnTo>
                  <a:pt x="2540000" y="0"/>
                </a:lnTo>
                <a:lnTo>
                  <a:pt x="2540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多品类并行检测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电子元件厂商应用AI模型，可同时检测电阻、电容等10余种元件缺陷，单台设备日检测量达50万件，错误率低于0.01%。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降低人力成本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72dbf544-f457-11f0-950c-de131dca537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1" b="71"/>
          <a:stretch>
            <a:fillRect/>
          </a:stretch>
        </p:blipFill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0 h 2032000"/>
              <a:gd name="connisteX1" fmla="*/ 10972800 w 10972800"/>
              <a:gd name="connsiteY1" fmla="*/ 0 h 2032000"/>
              <a:gd name="connisteX2" fmla="*/ 10972800 w 10972800"/>
              <a:gd name="connsiteY2" fmla="*/ 2032000 h 2032000"/>
              <a:gd name="connisteX3" fmla="*/ 0 w 10972800"/>
              <a:gd name="connsiteY3" fmla="*/ 2032000 h 2032000"/>
              <a:gd name="connisteX4" fmla="*/ 0 w 109728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032000">
                <a:moveTo>
                  <a:pt x="0" y="0"/>
                </a:moveTo>
                <a:lnTo>
                  <a:pt x="10972800" y="0"/>
                </a:lnTo>
                <a:lnTo>
                  <a:pt x="109728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减少人工检测岗位配置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某汽车零部件厂商引入AI检测系统后，质检人员从200人减至50人，单条产线人力成本降低75%。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降低人工培训成本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某电子代工厂采用AI缺陷检测，新员工培训周期从2个月缩短至1周，年培训费用减少300万元。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减少人工误检返工成本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某光伏企业应用AI检测后，人工漏检率从8%降至0.5%，年减少因返工产生的人力投入约1200工时。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  <p:tag name="KSO_WM_AITEMPLATE_STYLE_ID" val="6979664369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12b46221e20019d4662ad3b66b63dda6a6e6ab"/>
  <p:tag name="KSO_WM_NEWLAYOUT_GROUP_ID" val="layout_48"/>
  <p:tag name="KSO_WM_NEWLAYOUT_ID" val="slide_81d8e711c58b27d4"/>
</p:tagLst>
</file>

<file path=ppt/tags/tag1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2cd0afe1252ac2d836ddde3cf2761ea3e475a9"/>
  <p:tag name="KSO_WM_NEWLAYOUT_GROUP_ID" val="layout_10003"/>
  <p:tag name="KSO_WM_NEWLAYOUT_ID" val="slide_a1e31e139923f8f0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58b0e9f9b945ed3578a69cdd690e3a81d717d6"/>
  <p:tag name="KSO_WM_NEWLAYOUT_GROUP_ID" val="layout_10007"/>
  <p:tag name="KSO_WM_NEWLAYOUT_ID" val="slide_f07fe535f31bdb7f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5d90f9669e8737a2d74bf759d947c642a70956b"/>
  <p:tag name="KSO_WM_NEWLAYOUT_GROUP_ID" val="layout_34"/>
  <p:tag name="KSO_WM_NEWLAYOUT_ID" val="slide_4acdb5d565d7a68b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9195f9232b1f79403392093c123031723e06f7"/>
  <p:tag name="KSO_WM_NEWLAYOUT_GROUP_ID" val="layout_10004"/>
  <p:tag name="KSO_WM_NEWLAYOUT_ID" val="slide_5590a1d109e7c98d"/>
</p:tagLst>
</file>

<file path=ppt/tags/tag1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8f1a59aeeff9df0fe528428ae9d788c497c5cf4"/>
  <p:tag name="KSO_WM_NEWLAYOUT_GROUP_ID" val="layout_10013"/>
  <p:tag name="KSO_WM_NEWLAYOUT_ID" val="slide_2b9069f18f10c11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1268f7177c7ed40967e8c7d875740287698365"/>
  <p:tag name="KSO_WM_NEWLAYOUT_GROUP_ID" val="layout_2"/>
  <p:tag name="KSO_WM_NEWLAYOUT_ID" val="slide_efebb92098ae4c0e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6f4eea6abd14da574cbab28da0c67c57c1883f"/>
  <p:tag name="KSO_WM_NEWLAYOUT_GROUP_ID" val="layout_51"/>
  <p:tag name="KSO_WM_NEWLAYOUT_ID" val="slide_090884a5b4d69dad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c2eec061fffa6b001641cf033e4a5e5628609ff"/>
  <p:tag name="KSO_WM_NEWLAYOUT_GROUP_ID" val="layout_57"/>
  <p:tag name="KSO_WM_NEWLAYOUT_ID" val="slide_2dcca3900a93bfc0"/>
</p:tagLst>
</file>

<file path=ppt/tags/tag21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062af9aa3f46f56542a9540dc4ebbc2fd08c1a"/>
  <p:tag name="KSO_WM_NEWLAYOUT_GROUP_ID" val="layout_59"/>
  <p:tag name="KSO_WM_NEWLAYOUT_ID" val="slide_bb541080977a002b"/>
</p:tagLst>
</file>

<file path=ppt/tags/tag2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f52d9c3c08f409aa19b58727772ced8429376f2"/>
  <p:tag name="KSO_WM_NEWLAYOUT_GROUP_ID" val="layout_10014"/>
  <p:tag name="KSO_WM_NEWLAYOUT_ID" val="slide_1ec9cc69a2ce418b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ed68bfab5794b11802b7bf77c55673614fe197"/>
  <p:tag name="KSO_WM_NEWLAYOUT_GROUP_ID" val="layout_42"/>
  <p:tag name="KSO_WM_NEWLAYOUT_ID" val="slide_2e1b237cf4e68534"/>
</p:tagLst>
</file>

<file path=ppt/tags/tag2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a674ff14c01e7e01bfaaaf52dba5d6d5701809"/>
  <p:tag name="KSO_WM_NEWLAYOUT_GROUP_ID" val="layout_1-5"/>
  <p:tag name="KSO_WM_NEWLAYOUT_ID" val="slide_61223ae7a7f7aefc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6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7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7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7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28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28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1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1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92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5"/>
  <p:tag name="KSO_WM_SLIDE_ID" val="custom40494635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a674ff14c01e7e01bfaaaf52dba5d6d5701809"/>
  <p:tag name="KSO_WM_NEWLAYOUT_GROUP_ID" val="layout_1-5"/>
  <p:tag name="KSO_WM_NEWLAYOUT_ID" val="slide_61223ae7a7f7aefc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9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9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0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0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3695"/>
  <p:tag name="KSO_WM_TEMPLATE_SLIDE_ID" val="slide_61223ae7a7f7aefc"/>
</p:tagLst>
</file>

<file path=ppt/tags/tag30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0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ed68bfab5794b11802b7bf77c55673614fe197"/>
  <p:tag name="KSO_WM_NEWLAYOUT_GROUP_ID" val="layout_42"/>
  <p:tag name="KSO_WM_NEWLAYOUT_ID" val="slide_2e1b237cf4e68534"/>
  <p:tag name="KSO_WM_UNIT_PRESET_TEXT" val="单击此处添加标题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998cbed6bac8f91f88dcf38c28e221c3_0.png?Expires=1768818087\u0026AWSAccessKeyId=AKLTHzmNYxS86KQFnb2pvxtA\u0026Signature=qOAKSEHRTvWskLhjBezJemgW1pA%3D&quot;,&quot;product_name&quot;:&quot;wps-wpp-pc&quot;,&quot;intention_code&quot;:&quot;wps_wpp_generate_theme_pay&quot;}*auto_cache_hit_3.0.4_prod*1768731687112_60c081_d136015de7d8-slide-3"/>
</p:tagLst>
</file>

<file path=ppt/tags/tag3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e1b237cf4e68534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f52d9c3c08f409aa19b58727772ced8429376f2"/>
  <p:tag name="KSO_WM_NEWLAYOUT_GROUP_ID" val="layout_10014"/>
  <p:tag name="KSO_WM_NEWLAYOUT_ID" val="slide_1ec9cc69a2ce418b"/>
  <p:tag name="KSO_WM_UNIT_PRESET_TEXT" val="单击此处添加标题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ea7ca6fa-d493-47b4-982b-59ec6b682dd3.jpg?Expires=1800267692\u0026AWSAccessKeyId=AKLT9NSy7kh8TIS1UzNqLRY2\u0026Signature=x9OGI%2F2eNYQ5U5gRsD0u1nP6V7M%3D&quot;,&quot;product_name&quot;:&quot;wps-wpp-pc&quot;,&quot;intention_code&quot;:&quot;wps_wpp_generate_theme_pay&quot;}*auto_qingqiu_3.0.4_prod*1768731687112_60c081_d136015de7d8-slide-4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f374f0ae79ae9f125172a0d7706db9a8_0.png?Expires=1768818087\u0026AWSAccessKeyId=AKLTHzmNYxS86KQFnb2pvxtA\u0026Signature=J3cKeEyMGOJC1WZCGFCnynL5S2U%3D&quot;,&quot;product_name&quot;:&quot;wps-wpp-pc&quot;,&quot;intention_code&quot;:&quot;wps_wpp_generate_theme_pay&quot;}*auto_cache_hit_3.0.4_prod*1768731687112_60c081_d136015de7d8-slide-4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a7baed74-69e0-4d87-975f-8d9de96e9744.jpg?Expires=1800267691\u0026AWSAccessKeyId=AKLT9NSy7kh8TIS1UzNqLRY2\u0026Signature=JgylsrKFWKBD4FpoarIrMj8Tigo%3D&quot;,&quot;product_name&quot;:&quot;wps-wpp-pc&quot;,&quot;intention_code&quot;:&quot;wps_wpp_generate_theme_pay&quot;}*auto_qingqiu_3.0.4_prod*1768731687112_60c081_d136015de7d8-slide-4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1ec9cc69a2ce418b"/>
</p:tagLst>
</file>

<file path=ppt/tags/tag33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3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3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062af9aa3f46f56542a9540dc4ebbc2fd08c1a"/>
  <p:tag name="KSO_WM_NEWLAYOUT_GROUP_ID" val="layout_59"/>
  <p:tag name="KSO_WM_NEWLAYOUT_ID" val="slide_bb541080977a002b"/>
  <p:tag name="KSO_WM_UNIT_PRESET_TEXT" val="单击此处添加标题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62c83594-4eac-41a4-84be-51b7ce67f425.jpg?Expires=1800267691\u0026AWSAccessKeyId=AKLT9NSy7kh8TIS1UzNqLRY2\u0026Signature=12Jxv0z7PL80NlzPze91%2FH%2BTalw%3D&quot;,&quot;product_name&quot;:&quot;wps-wpp-pc&quot;,&quot;intention_code&quot;:&quot;wps_wpp_generate_theme_pay&quot;}*auto_qingqiu_3.0.4_prod*1768731687112_60c081_d136015de7d8-slide-6"/>
</p:tagLst>
</file>

<file path=ppt/tags/tag33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bb541080977a002b"/>
</p:tagLst>
</file>

<file path=ppt/tags/tag3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c2eec061fffa6b001641cf033e4a5e5628609ff"/>
  <p:tag name="KSO_WM_NEWLAYOUT_GROUP_ID" val="layout_57"/>
  <p:tag name="KSO_WM_NEWLAYOUT_ID" val="slide_2dcca3900a93bfc0"/>
  <p:tag name="KSO_WM_UNIT_PRESET_TEXT" val="单击此处添加标题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4cfd1619-dd1c-46ff-a3f3-a7ccab60f60e.jpg?Expires=1800267691\u0026AWSAccessKeyId=AKLT9NSy7kh8TIS1UzNqLRY2\u0026Signature=pHUF6Wbsdk96sNKC7YrOpVErIyI%3D&quot;,&quot;product_name&quot;:&quot;wps-wpp-pc&quot;,&quot;intention_code&quot;:&quot;wps_wpp_generate_theme_pay&quot;}*auto_qingqiu_3.0.4_prod*1768731687112_60c081_d136015de7d8-slide-7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7aac53eb-b01d-4fce-9470-5277c78c775f.jpg?Expires=1800267691\u0026AWSAccessKeyId=AKLT9NSy7kh8TIS1UzNqLRY2\u0026Signature=0ue9ykdkAFOxa9yWUDe%2FuLWtoAw%3D&quot;,&quot;product_name&quot;:&quot;wps-wpp-pc&quot;,&quot;intention_code&quot;:&quot;wps_wpp_generate_theme_pay&quot;}*auto_qingqiu_3.0.4_prod*1768731687112_60c081_d136015de7d8-slide-7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2dcca3900a93bfc0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26f4eea6abd14da574cbab28da0c67c57c1883f"/>
  <p:tag name="KSO_WM_NEWLAYOUT_GROUP_ID" val="layout_51"/>
  <p:tag name="KSO_WM_NEWLAYOUT_ID" val="slide_090884a5b4d69dad"/>
  <p:tag name="KSO_WM_UNIT_PRESET_TEXT" val="单击此处添加标题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93728d3d1959e8c530c244502e30c1eb_0.png?Expires=1768818087\u0026AWSAccessKeyId=AKLTHzmNYxS86KQFnb2pvxtA\u0026Signature=2Ay0rVCHzNuoG0JuTAdtYsmyOlQ%3D&quot;,&quot;product_name&quot;:&quot;wps-wpp-pc&quot;,&quot;intention_code&quot;:&quot;wps_wpp_generate_theme_pay&quot;}*auto_cache_hit_3.0.4_prod*1768731687112_60c081_d136015de7d8-slide-8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090884a5b4d69dad"/>
</p:tagLst>
</file>

<file path=ppt/tags/tag3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1268f7177c7ed40967e8c7d875740287698365"/>
  <p:tag name="KSO_WM_NEWLAYOUT_GROUP_ID" val="layout_2"/>
  <p:tag name="KSO_WM_NEWLAYOUT_ID" val="slide_efebb92098ae4c0e"/>
  <p:tag name="KSO_WM_UNIT_PRESET_TEXT" val="单击此处添加标题"/>
</p:tagLst>
</file>

<file path=ppt/tags/tag3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6cc1c164-2897-48eb-a57a-7851c76fa58e.jpg?Expires=1800267690\u0026AWSAccessKeyId=AKLT9NSy7kh8TIS1UzNqLRY2\u0026Signature=OoDa3xmNPSArUzKfXw5lkLnvhJ0%3D&quot;,&quot;product_name&quot;:&quot;wps-wpp-pc&quot;,&quot;intention_code&quot;:&quot;wps_wpp_generate_theme_pay&quot;}*auto_qingqiu_3.0.4_prod*1768731687112_60c081_d136015de7d8-slide-9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ab1d1d850a3af0c871d4ba5e3b794dcd_0.png?Expires=1768818087\u0026AWSAccessKeyId=AKLTHzmNYxS86KQFnb2pvxtA\u0026Signature=SjXi1vzKM0UYuENb2L3taNRfJ08%3D&quot;,&quot;product_name&quot;:&quot;wps-wpp-pc&quot;,&quot;intention_code&quot;:&quot;wps_wpp_generate_theme_pay&quot;}*auto_cache_hit_3.0.4_prod*1768731687112_60c081_d136015de7d8-slide-9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efebb92098ae4c0e"/>
</p:tagLst>
</file>

<file path=ppt/tags/tag37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7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8f1a59aeeff9df0fe528428ae9d788c497c5cf4"/>
  <p:tag name="KSO_WM_NEWLAYOUT_GROUP_ID" val="layout_10013"/>
  <p:tag name="KSO_WM_NEWLAYOUT_ID" val="slide_2b9069f18f10c117"/>
  <p:tag name="KSO_WM_UNIT_PRESET_TEXT" val="单击此处添加标题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7eb44bb1-a46e-49cf-9ba3-60a0e4719ae5.jpg?Expires=1800267691\u0026AWSAccessKeyId=AKLT9NSy7kh8TIS1UzNqLRY2\u0026Signature=56yJMmpS04UEd8ATHQ2Ni%2BWiGFQ%3D&quot;,&quot;product_name&quot;:&quot;wps-wpp-pc&quot;,&quot;intention_code&quot;:&quot;wps_wpp_generate_theme_pay&quot;}*auto_qingqiu_3.0.4_prod*1768731687112_60c081_d136015de7d8-slide-1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8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b9069f18f10c117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9195f9232b1f79403392093c123031723e06f7"/>
  <p:tag name="KSO_WM_NEWLAYOUT_GROUP_ID" val="layout_10004"/>
  <p:tag name="KSO_WM_NEWLAYOUT_ID" val="slide_5590a1d109e7c98d"/>
  <p:tag name="KSO_WM_UNIT_PRESET_TEXT" val="单击此处添加标题"/>
</p:tagLst>
</file>

<file path=ppt/tags/tag3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5590a1d109e7c98d"/>
</p:tagLst>
</file>

<file path=ppt/tags/tag4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5d90f9669e8737a2d74bf759d947c642a70956b"/>
  <p:tag name="KSO_WM_NEWLAYOUT_GROUP_ID" val="layout_34"/>
  <p:tag name="KSO_WM_NEWLAYOUT_ID" val="slide_4acdb5d565d7a68b"/>
  <p:tag name="KSO_WM_UNIT_PRESET_TEXT" val="单击此处添加标题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6d60f53e-a5e4-437e-831d-1ece9e6da687.jpg?Expires=1800267690\u0026AWSAccessKeyId=AKLT9NSy7kh8TIS1UzNqLRY2\u0026Signature=6lXoTC7RV7u%2BmPhRgMuyWNrScQM%3D&quot;,&quot;product_name&quot;:&quot;wps-wpp-pc&quot;,&quot;intention_code&quot;:&quot;wps_wpp_generate_theme_pay&quot;}*auto_qingqiu_3.0.4_prod*1768731687112_60c081_d136015de7d8-slide-13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e55835b1-a064-4346-9b39-a4dd703f1e57.jpg?Expires=1800267691\u0026AWSAccessKeyId=AKLT9NSy7kh8TIS1UzNqLRY2\u0026Signature=8qgP2NWnpeKEGalDfUnIxisg6qg%3D&quot;,&quot;product_name&quot;:&quot;wps-wpp-pc&quot;,&quot;intention_code&quot;:&quot;wps_wpp_generate_theme_pay&quot;}*auto_qingqiu_3.0.4_prod*1768731687112_60c081_d136015de7d8-slide-13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f6d4b256-813f-4448-8b28-698a71663e84.jpg?Expires=1800267690\u0026AWSAccessKeyId=AKLT9NSy7kh8TIS1UzNqLRY2\u0026Signature=uctzoIvtOeSH0d%2FxmzzDQpv0DXw%3D&quot;,&quot;product_name&quot;:&quot;wps-wpp-pc&quot;,&quot;intention_code&quot;:&quot;wps_wpp_generate_theme_pay&quot;}*auto_qingqiu_3.0.4_prod*1768731687112_60c081_d136015de7d8-slide-13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4acdb5d565d7a68b"/>
</p:tagLst>
</file>

<file path=ppt/tags/tag4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58b0e9f9b945ed3578a69cdd690e3a81d717d6"/>
  <p:tag name="KSO_WM_NEWLAYOUT_GROUP_ID" val="layout_10007"/>
  <p:tag name="KSO_WM_NEWLAYOUT_ID" val="slide_f07fe535f31bdb7f"/>
  <p:tag name="KSO_WM_UNIT_PRESET_TEXT" val="单击此处添加标题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f07fe535f31bdb7f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21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22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2cd0afe1252ac2d836ddde3cf2761ea3e475a9"/>
  <p:tag name="KSO_WM_NEWLAYOUT_GROUP_ID" val="layout_10003"/>
  <p:tag name="KSO_WM_NEWLAYOUT_ID" val="slide_a1e31e139923f8f0"/>
  <p:tag name="KSO_WM_UNIT_PRESET_TEXT" val="单击此处添加标题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a1e31e139923f8f0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12b46221e20019d4662ad3b66b63dda6a6e6ab"/>
  <p:tag name="KSO_WM_NEWLAYOUT_GROUP_ID" val="layout_48"/>
  <p:tag name="KSO_WM_NEWLAYOUT_ID" val="slide_81d8e711c58b27d4"/>
  <p:tag name="KSO_WM_UNIT_PRESET_TEXT" val="单击此处添加标题"/>
</p:tagLst>
</file>

<file path=ppt/tags/tag4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/eb5b3670613b3a479182c45e0d9fe441_0.png?Expires=1768818087\u0026AWSAccessKeyId=AKLTHzmNYxS86KQFnb2pvxtA\u0026Signature=b0kRHVfv2LUhSUKRwwVFlIITM%2FM%3D&quot;,&quot;product_name&quot;:&quot;wps-wpp-pc&quot;,&quot;intention_code&quot;:&quot;wps_wpp_generate_theme_pay&quot;}*auto_cache_hit_3.0.4_prod*1768731687112_60c081_d136015de7d8-slide-17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8dcdba28-62bf-43be-9e50-54ec5d6257cd.jpg?Expires=1800267691\u0026AWSAccessKeyId=AKLT9NSy7kh8TIS1UzNqLRY2\u0026Signature=z6ZUc580CcUIBRCFb5N7ilb8LJY%3D&quot;,&quot;product_name&quot;:&quot;wps-wpp-pc&quot;,&quot;intention_code&quot;:&quot;wps_wpp_generate_theme_pay&quot;}*auto_qingqiu_3.0.4_prod*1768731687112_60c081_d136015de7d8-slide-17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823d9d60-2a0f-40fc-8534-d89b2f12a5db.jpg?Expires=1800267690\u0026AWSAccessKeyId=AKLT9NSy7kh8TIS1UzNqLRY2\u0026Signature=1YB%2BfuOTZGWuZbVrGSdbJFbG4K8%3D&quot;,&quot;product_name&quot;:&quot;wps-wpp-pc&quot;,&quot;intention_code&quot;:&quot;wps_wpp_generate_theme_pay&quot;}*auto_qingqiu_3.0.4_prod*1768731687112_60c081_d136015de7d8-slide-17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81d8e711c58b27d4"/>
</p:tagLst>
</file>

<file path=ppt/tags/tag448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5"/>
  <p:tag name="KSO_WM_UNIT_LAYERLEVEL" val="1"/>
  <p:tag name="KSO_WM_UNIT_ID" val="custom40494635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44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5"/>
  <p:tag name="KSO_WM_SLIDE_ID" val="custom40494635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8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82968b263e76c08de04fc6481a1a2d1ad5c9f6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9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9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色IT科技风主题">
  <a:themeElements>
    <a:clrScheme name="">
      <a:dk1>
        <a:srgbClr val="000000"/>
      </a:dk1>
      <a:lt1>
        <a:srgbClr val="FFFFFF"/>
      </a:lt1>
      <a:dk2>
        <a:srgbClr val="091128"/>
      </a:dk2>
      <a:lt2>
        <a:srgbClr val="EFEFEF"/>
      </a:lt2>
      <a:accent1>
        <a:srgbClr val="2F56C8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蓝色IT科技风主题">
  <a:themeElements>
    <a:clrScheme name="">
      <a:dk1>
        <a:srgbClr val="000000"/>
      </a:dk1>
      <a:lt1>
        <a:srgbClr val="FFFFFF"/>
      </a:lt1>
      <a:dk2>
        <a:srgbClr val="102B3F"/>
      </a:dk2>
      <a:lt2>
        <a:srgbClr val="EFEFEF"/>
      </a:lt2>
      <a:accent1>
        <a:srgbClr val="0B95E5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2377</Words>
  <Application>WPS 演示</Application>
  <PresentationFormat>宽屏</PresentationFormat>
  <Paragraphs>252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汉仪刚艺体-85W</vt:lpstr>
      <vt:lpstr>MiSans Normal</vt:lpstr>
      <vt:lpstr>Wingdings</vt:lpstr>
      <vt:lpstr>Arial Unicode MS</vt:lpstr>
      <vt:lpstr>Calibri</vt:lpstr>
      <vt:lpstr>Office 主题</vt:lpstr>
      <vt:lpstr>1_蓝色IT科技风主题</vt:lpstr>
      <vt:lpstr>2_蓝色IT科技风主题</vt:lpstr>
      <vt:lpstr>AI工业缺陷检测</vt:lpstr>
      <vt:lpstr>目录</vt:lpstr>
      <vt:lpstr>AI工业缺陷检测概述</vt:lpstr>
      <vt:lpstr>基本概念</vt:lpstr>
      <vt:lpstr>技术原理</vt:lpstr>
      <vt:lpstr>AI工业缺陷检测的优势</vt:lpstr>
      <vt:lpstr>高精准度检测</vt:lpstr>
      <vt:lpstr>高效快速检测</vt:lpstr>
      <vt:lpstr>降低人力成本</vt:lpstr>
      <vt:lpstr>数据分析能力强</vt:lpstr>
      <vt:lpstr>AI工业缺陷检测应用场景</vt:lpstr>
      <vt:lpstr>制造业产品检测</vt:lpstr>
      <vt:lpstr>电子芯片缺陷筛查</vt:lpstr>
      <vt:lpstr>汽车零部件品质把控</vt:lpstr>
      <vt:lpstr>食品包装完整性检测</vt:lpstr>
      <vt:lpstr>AI工业缺陷检测的未来展望</vt:lpstr>
      <vt:lpstr>技术发展趋势</vt:lpstr>
      <vt:lpstr>市场潜力预测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AI工业缺陷检测</dc:title>
  <dc:creator/>
  <cp:lastModifiedBy>下月</cp:lastModifiedBy>
  <cp:revision>2</cp:revision>
  <dcterms:created xsi:type="dcterms:W3CDTF">2026-01-18T10:23:23Z</dcterms:created>
  <dcterms:modified xsi:type="dcterms:W3CDTF">2026-01-18T10:23:46Z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CFBDE8F4708B419181BCFDAFA0384292_13</vt:lpwstr>
  </property>
  <property fmtid="{D5CDD505-2E9C-101B-9397-08002B2CF9AE}" pid="4" name="KSOTemplateUUID">
    <vt:lpwstr>v1.0_ai_69796643695</vt:lpwstr>
  </property>
</Properties>
</file>